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12" autoAdjust="0"/>
  </p:normalViewPr>
  <p:slideViewPr>
    <p:cSldViewPr snapToGrid="0">
      <p:cViewPr varScale="1">
        <p:scale>
          <a:sx n="77" d="100"/>
          <a:sy n="77" d="100"/>
        </p:scale>
        <p:origin x="1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5/15/2019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5/15/2019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46050" y="222479"/>
            <a:ext cx="12045950"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Linkage analysis to identify acute </a:t>
            </a:r>
            <a:r>
              <a:rPr lang="en-US" sz="2800" b="1" dirty="0">
                <a:solidFill>
                  <a:schemeClr val="tx2"/>
                </a:solidFill>
                <a:latin typeface="Adobe Gothic Std B" panose="020B0800000000000000" pitchFamily="34" charset="-128"/>
                <a:ea typeface="Adobe Gothic Std B" panose="020B0800000000000000" pitchFamily="34" charset="-128"/>
              </a:rPr>
              <a:t>myeloid </a:t>
            </a:r>
            <a:r>
              <a:rPr lang="en-US" sz="2800" b="1" dirty="0" smtClean="0">
                <a:solidFill>
                  <a:schemeClr val="tx2"/>
                </a:solidFill>
                <a:latin typeface="Adobe Gothic Std B" panose="020B0800000000000000" pitchFamily="34" charset="-128"/>
                <a:ea typeface="Adobe Gothic Std B" panose="020B0800000000000000" pitchFamily="34" charset="-128"/>
              </a:rPr>
              <a:t>leukemia (AML) genes: TGM6</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3321"/>
            <a:ext cx="12045950" cy="954107"/>
          </a:xfrm>
          <a:prstGeom prst="rect">
            <a:avLst/>
          </a:prstGeom>
        </p:spPr>
        <p:txBody>
          <a:bodyPr wrap="square">
            <a:spAutoFit/>
          </a:bodyPr>
          <a:lstStyle/>
          <a:p>
            <a:pPr algn="ctr"/>
            <a:r>
              <a:rPr lang="en-US" sz="2800" b="1" dirty="0">
                <a:solidFill>
                  <a:schemeClr val="tx2"/>
                </a:solidFill>
                <a:latin typeface="Adobe Gothic Std B" panose="020B0800000000000000" pitchFamily="34" charset="-128"/>
                <a:ea typeface="Adobe Gothic Std B" panose="020B0800000000000000" pitchFamily="34" charset="-128"/>
              </a:rPr>
              <a:t>G</a:t>
            </a:r>
            <a:r>
              <a:rPr lang="en-US" sz="2800" b="1" dirty="0" smtClean="0">
                <a:solidFill>
                  <a:schemeClr val="tx2"/>
                </a:solidFill>
                <a:latin typeface="Adobe Gothic Std B" panose="020B0800000000000000" pitchFamily="34" charset="-128"/>
                <a:ea typeface="Adobe Gothic Std B" panose="020B0800000000000000" pitchFamily="34" charset="-128"/>
              </a:rPr>
              <a:t>ene-based </a:t>
            </a:r>
            <a:r>
              <a:rPr lang="en-US" sz="2800" b="1" dirty="0">
                <a:solidFill>
                  <a:schemeClr val="tx2"/>
                </a:solidFill>
                <a:latin typeface="Adobe Gothic Std B" panose="020B0800000000000000" pitchFamily="34" charset="-128"/>
                <a:ea typeface="Adobe Gothic Std B" panose="020B0800000000000000" pitchFamily="34" charset="-128"/>
              </a:rPr>
              <a:t>recessive </a:t>
            </a:r>
            <a:r>
              <a:rPr lang="en-US" sz="2800" b="1" dirty="0" err="1">
                <a:solidFill>
                  <a:schemeClr val="tx2"/>
                </a:solidFill>
                <a:latin typeface="Adobe Gothic Std B" panose="020B0800000000000000" pitchFamily="34" charset="-128"/>
                <a:ea typeface="Adobe Gothic Std B" panose="020B0800000000000000" pitchFamily="34" charset="-128"/>
              </a:rPr>
              <a:t>diplotype</a:t>
            </a:r>
            <a:r>
              <a:rPr lang="en-US" sz="2800" b="1" dirty="0">
                <a:solidFill>
                  <a:schemeClr val="tx2"/>
                </a:solidFill>
                <a:latin typeface="Adobe Gothic Std B" panose="020B0800000000000000" pitchFamily="34" charset="-128"/>
                <a:ea typeface="Adobe Gothic Std B" panose="020B0800000000000000" pitchFamily="34" charset="-128"/>
              </a:rPr>
              <a:t> exome scan discovers </a:t>
            </a:r>
            <a:r>
              <a:rPr lang="en-US" sz="2800" b="1" dirty="0" smtClean="0">
                <a:solidFill>
                  <a:schemeClr val="tx2"/>
                </a:solidFill>
                <a:latin typeface="Adobe Gothic Std B" panose="020B0800000000000000" pitchFamily="34" charset="-128"/>
                <a:ea typeface="Adobe Gothic Std B" panose="020B0800000000000000" pitchFamily="34" charset="-128"/>
              </a:rPr>
              <a:t>FGF6 as a </a:t>
            </a:r>
            <a:r>
              <a:rPr lang="en-US" sz="2800" b="1" dirty="0">
                <a:solidFill>
                  <a:schemeClr val="tx2"/>
                </a:solidFill>
                <a:latin typeface="Adobe Gothic Std B" panose="020B0800000000000000" pitchFamily="34" charset="-128"/>
                <a:ea typeface="Adobe Gothic Std B" panose="020B0800000000000000" pitchFamily="34" charset="-128"/>
              </a:rPr>
              <a:t>iron metabolism </a:t>
            </a:r>
            <a:r>
              <a:rPr lang="en-US" sz="2800" b="1" dirty="0" smtClean="0">
                <a:solidFill>
                  <a:schemeClr val="tx2"/>
                </a:solidFill>
                <a:latin typeface="Adobe Gothic Std B" panose="020B0800000000000000" pitchFamily="34" charset="-128"/>
                <a:ea typeface="Adobe Gothic Std B" panose="020B0800000000000000" pitchFamily="34" charset="-128"/>
              </a:rPr>
              <a:t>gene</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590550" y="191138"/>
            <a:ext cx="12896850" cy="461665"/>
          </a:xfrm>
          <a:prstGeom prst="rect">
            <a:avLst/>
          </a:prstGeom>
        </p:spPr>
        <p:txBody>
          <a:bodyPr wrap="square">
            <a:spAutoFit/>
          </a:bodyPr>
          <a:lstStyle/>
          <a:p>
            <a:r>
              <a:rPr lang="en-US" sz="2400" b="1" dirty="0" smtClean="0">
                <a:latin typeface="Arial" panose="020B0604020202020204" pitchFamily="34" charset="0"/>
              </a:rPr>
              <a:t>Molecular</a:t>
            </a:r>
            <a:r>
              <a:rPr lang="en-US" sz="2400" b="1" dirty="0">
                <a:latin typeface="Arial" panose="020B0604020202020204" pitchFamily="34" charset="0"/>
              </a:rPr>
              <a:t>, Cellular and </a:t>
            </a:r>
            <a:r>
              <a:rPr lang="en-US" sz="2400" b="1" dirty="0" smtClean="0">
                <a:latin typeface="Arial" panose="020B0604020202020204" pitchFamily="34" charset="0"/>
              </a:rPr>
              <a:t>Immunohistochemistry to Validate FGF6 Functions</a:t>
            </a:r>
            <a:endParaRPr lang="en-US" sz="2400" b="1" dirty="0">
              <a:latin typeface="Arial" panose="020B0604020202020204" pitchFamily="34" charset="0"/>
            </a:endParaRP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Human Genome and modification systems (Epigenetics)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The Power of DNA methylation a biomarker </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12850" y="154865"/>
            <a:ext cx="1118224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t>
            </a:r>
            <a:r>
              <a:rPr lang="en-US" sz="2400" b="1" dirty="0" smtClean="0">
                <a:latin typeface="Arial" panose="020B0604020202020204" pitchFamily="34" charset="0"/>
                <a:cs typeface="Arial" panose="020B0604020202020204" pitchFamily="34" charset="0"/>
              </a:rPr>
              <a:t>ethylation</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Status Determined-Single </a:t>
            </a:r>
            <a:r>
              <a:rPr lang="en-US" sz="2400" b="1" dirty="0">
                <a:latin typeface="Arial" panose="020B0604020202020204" pitchFamily="34" charset="0"/>
                <a:cs typeface="Arial" panose="020B0604020202020204" pitchFamily="34" charset="0"/>
              </a:rPr>
              <a:t>N</a:t>
            </a:r>
            <a:r>
              <a:rPr lang="en-US" sz="2400" b="1" dirty="0" smtClean="0">
                <a:latin typeface="Arial" panose="020B0604020202020204" pitchFamily="34" charset="0"/>
                <a:cs typeface="Arial" panose="020B0604020202020204" pitchFamily="34" charset="0"/>
              </a:rPr>
              <a:t>ucleotide </a:t>
            </a:r>
            <a:r>
              <a:rPr lang="en-US" sz="2400" b="1" dirty="0">
                <a:latin typeface="Arial" panose="020B0604020202020204" pitchFamily="34" charset="0"/>
                <a:cs typeface="Arial" panose="020B0604020202020204" pitchFamily="34" charset="0"/>
              </a:rPr>
              <a:t>P</a:t>
            </a:r>
            <a:r>
              <a:rPr lang="en-US" sz="2400" b="1" dirty="0" smtClean="0">
                <a:latin typeface="Arial" panose="020B0604020202020204" pitchFamily="34" charset="0"/>
                <a:cs typeface="Arial" panose="020B0604020202020204" pitchFamily="34" charset="0"/>
              </a:rPr>
              <a:t>rimer Extension Technique </a:t>
            </a:r>
            <a:r>
              <a:rPr lang="en-US" sz="2400" b="1" dirty="0">
                <a:latin typeface="Arial" panose="020B0604020202020204" pitchFamily="34" charset="0"/>
                <a:cs typeface="Arial" panose="020B0604020202020204" pitchFamily="34" charset="0"/>
              </a:rPr>
              <a:t>(MSD-</a:t>
            </a:r>
            <a:r>
              <a:rPr lang="en-US" sz="2400" b="1" dirty="0" err="1">
                <a:latin typeface="Arial" panose="020B0604020202020204" pitchFamily="34" charset="0"/>
                <a:cs typeface="Arial" panose="020B0604020202020204" pitchFamily="34" charset="0"/>
              </a:rPr>
              <a:t>SNuPET</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based Cancer Prediction </a:t>
            </a:r>
            <a:r>
              <a:rPr lang="en-US" altLang="zh-CN" sz="2400" b="1" kern="0" dirty="0" smtClean="0">
                <a:latin typeface="Arial" panose="020B0604020202020204" pitchFamily="34" charset="0"/>
                <a:ea typeface="宋体" panose="02010600030101010101" pitchFamily="2" charset="-122"/>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a:t>
            </a:r>
            <a:r>
              <a:rPr lang="en-US" altLang="zh-CN" sz="2000" dirty="0" smtClean="0">
                <a:latin typeface="Arial" panose="020B0604020202020204" pitchFamily="34" charset="0"/>
                <a:cs typeface="Arial" panose="020B0604020202020204" pitchFamily="34" charset="0"/>
              </a:rPr>
              <a:t>platforms.</a:t>
            </a:r>
            <a:endParaRPr lang="en-US" altLang="zh-CN" sz="2000" dirty="0" smtClean="0">
              <a:latin typeface="Arial" panose="020B0604020202020204" pitchFamily="34" charset="0"/>
              <a:cs typeface="Arial" panose="020B0604020202020204" pitchFamily="34" charset="0"/>
            </a:endParaRP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t>
            </a:r>
            <a:r>
              <a:rPr lang="en-US" altLang="zh-CN" sz="2000" dirty="0" smtClean="0">
                <a:latin typeface="Arial" panose="020B0604020202020204" pitchFamily="34" charset="0"/>
                <a:cs typeface="Arial" panose="020B0604020202020204" pitchFamily="34" charset="0"/>
              </a:rPr>
              <a:t>are</a:t>
            </a:r>
            <a:r>
              <a:rPr lang="en-US" altLang="zh-CN" sz="2000" dirty="0" smtClean="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6736699" y="6525846"/>
            <a:ext cx="539586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Zhao Y</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Guo S# et al. </a:t>
            </a:r>
            <a:r>
              <a:rPr lang="en-US" sz="1600" dirty="0" err="1">
                <a:latin typeface="Arial" panose="020B0604020202020204" pitchFamily="34" charset="0"/>
                <a:cs typeface="Arial" panose="020B0604020202020204" pitchFamily="34" charset="0"/>
              </a:rPr>
              <a:t>Clin</a:t>
            </a:r>
            <a:r>
              <a:rPr lang="en-US" sz="1600" dirty="0">
                <a:latin typeface="Arial" panose="020B0604020202020204" pitchFamily="34"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a:t>
            </a:r>
            <a:r>
              <a:rPr lang="en-US" sz="2000" dirty="0" smtClean="0">
                <a:latin typeface="Arial" panose="020B0604020202020204" pitchFamily="34" charset="0"/>
                <a:cs typeface="Arial" panose="020B0604020202020204" pitchFamily="34" charset="0"/>
              </a:rPr>
              <a:t>cohort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b="1" dirty="0" err="1">
                <a:latin typeface="Arial" panose="020B0604020202020204" pitchFamily="34" charset="0"/>
                <a:cs typeface="Arial" panose="020B0604020202020204" pitchFamily="34" charset="0"/>
              </a:rPr>
              <a:t>Methylcap-seq</a:t>
            </a:r>
            <a:r>
              <a:rPr lang="en-US" sz="2800" b="1" dirty="0">
                <a:latin typeface="Arial" panose="020B0604020202020204" pitchFamily="34" charset="0"/>
                <a:cs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b="1" dirty="0" smtClean="0">
                <a:latin typeface="Arial" panose="020B0604020202020204" pitchFamily="34" charset="0"/>
                <a:ea typeface="黑体" panose="02010609060101010101" pitchFamily="49" charset="-122"/>
                <a:cs typeface="Arial" panose="020B0604020202020204" pitchFamily="34" charset="0"/>
              </a:rPr>
              <a:t>Application of DNA methylation Panel in Diagnosis and Surgery Evaluation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278638" y="523804"/>
            <a:ext cx="9855583" cy="523220"/>
          </a:xfrm>
          <a:prstGeom prst="rect">
            <a:avLst/>
          </a:prstGeom>
        </p:spPr>
        <p:txBody>
          <a:bodyPr wrap="none">
            <a:spAutoFit/>
          </a:bodyPr>
          <a:lstStyle/>
          <a:p>
            <a:r>
              <a:rPr lang="en-US" sz="2800" b="1" dirty="0">
                <a:solidFill>
                  <a:srgbClr val="000000"/>
                </a:solidFill>
                <a:latin typeface="Arial" panose="020B0604020202020204" pitchFamily="34" charset="0"/>
              </a:rPr>
              <a:t>Methylation Haplotype </a:t>
            </a:r>
            <a:r>
              <a:rPr lang="en-US" sz="2800" b="1" dirty="0" smtClean="0">
                <a:solidFill>
                  <a:srgbClr val="000000"/>
                </a:solidFill>
                <a:latin typeface="Arial" panose="020B0604020202020204" pitchFamily="34" charset="0"/>
              </a:rPr>
              <a:t>and Methylation </a:t>
            </a:r>
            <a:r>
              <a:rPr lang="en-US" sz="2800" b="1" dirty="0">
                <a:solidFill>
                  <a:srgbClr val="000000"/>
                </a:solidFill>
                <a:latin typeface="Arial" panose="020B0604020202020204" pitchFamily="34" charset="0"/>
              </a:rPr>
              <a:t>Haplotype </a:t>
            </a:r>
            <a:r>
              <a:rPr lang="en-US" sz="2800" b="1"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3162" y="76419"/>
            <a:ext cx="10730823" cy="523220"/>
          </a:xfrm>
          <a:prstGeom prst="rect">
            <a:avLst/>
          </a:prstGeom>
        </p:spPr>
        <p:txBody>
          <a:bodyPr wrap="non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10617009" cy="646331"/>
          </a:xfrm>
          <a:prstGeom prst="rect">
            <a:avLst/>
          </a:prstGeom>
        </p:spPr>
        <p:txBody>
          <a:bodyPr wrap="none">
            <a:spAutoFit/>
          </a:bodyPr>
          <a:lstStyle/>
          <a:p>
            <a:pPr marL="285750" indent="-285750">
              <a:buFont typeface="Wingdings" panose="05000000000000000000" pitchFamily="2" charset="2"/>
              <a:buChar char="Ø"/>
            </a:pPr>
            <a:r>
              <a:rPr lang="en-US" b="1" dirty="0">
                <a:solidFill>
                  <a:schemeClr val="tx2"/>
                </a:solidFill>
                <a:latin typeface="Adobe Gothic Std B" panose="020B0800000000000000" pitchFamily="34" charset="-128"/>
                <a:ea typeface="Adobe Gothic Std B" panose="020B0800000000000000" pitchFamily="34" charset="-128"/>
                <a:cs typeface="+mj-cs"/>
              </a:rPr>
              <a:t>Unsupervised clustering of human tissues using the top 15% most-variable </a:t>
            </a:r>
            <a:r>
              <a:rPr lang="en-US" b="1" dirty="0" smtClean="0">
                <a:solidFill>
                  <a:schemeClr val="tx2"/>
                </a:solidFill>
                <a:latin typeface="Adobe Gothic Std B" panose="020B0800000000000000" pitchFamily="34" charset="-128"/>
                <a:ea typeface="Adobe Gothic Std B" panose="020B0800000000000000" pitchFamily="34" charset="-128"/>
                <a:cs typeface="+mj-cs"/>
              </a:rPr>
              <a:t>regions from WGBS  </a:t>
            </a:r>
            <a:endParaRPr lang="en-US" b="1" dirty="0">
              <a:solidFill>
                <a:schemeClr val="tx2"/>
              </a:solidFill>
              <a:latin typeface="Adobe Gothic Std B" panose="020B0800000000000000" pitchFamily="34" charset="-128"/>
              <a:ea typeface="Adobe Gothic Std B" panose="020B0800000000000000" pitchFamily="34" charset="-128"/>
              <a:cs typeface="+mj-cs"/>
            </a:endParaRPr>
          </a:p>
          <a:p>
            <a:pPr marL="285750" indent="-285750">
              <a:buFont typeface="Wingdings" panose="05000000000000000000" pitchFamily="2" charset="2"/>
              <a:buChar char="Ø"/>
            </a:pPr>
            <a:r>
              <a:rPr lang="en-US" b="1" dirty="0" smtClean="0">
                <a:solidFill>
                  <a:schemeClr val="tx2"/>
                </a:solidFill>
                <a:latin typeface="Adobe Gothic Std B" panose="020B0800000000000000" pitchFamily="34" charset="-128"/>
                <a:ea typeface="Adobe Gothic Std B" panose="020B0800000000000000" pitchFamily="34" charset="-128"/>
                <a:cs typeface="+mj-cs"/>
              </a:rPr>
              <a:t>We identified numerous </a:t>
            </a:r>
            <a:r>
              <a:rPr lang="en-US" b="1" dirty="0">
                <a:solidFill>
                  <a:schemeClr val="tx2"/>
                </a:solidFill>
                <a:latin typeface="Adobe Gothic Std B" panose="020B0800000000000000" pitchFamily="34" charset="-128"/>
                <a:ea typeface="Adobe Gothic Std B" panose="020B0800000000000000" pitchFamily="34" charset="-128"/>
                <a:cs typeface="+mj-cs"/>
              </a:rPr>
              <a:t>germ-layer-specific </a:t>
            </a:r>
            <a:r>
              <a:rPr lang="en-US" b="1" dirty="0" smtClean="0">
                <a:solidFill>
                  <a:schemeClr val="tx2"/>
                </a:solidFill>
                <a:latin typeface="Adobe Gothic Std B" panose="020B0800000000000000" pitchFamily="34" charset="-128"/>
                <a:ea typeface="Adobe Gothic Std B" panose="020B0800000000000000" pitchFamily="34" charset="-128"/>
                <a:cs typeface="+mj-cs"/>
              </a:rPr>
              <a:t>methylation markers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0" y="0"/>
            <a:ext cx="12446000" cy="954107"/>
          </a:xfrm>
          <a:prstGeom prst="rect">
            <a:avLst/>
          </a:prstGeom>
        </p:spPr>
        <p:txBody>
          <a:bodyPr wrap="square">
            <a:spAutoFit/>
          </a:bodyPr>
          <a:lstStyle/>
          <a:p>
            <a:pPr>
              <a:lnSpc>
                <a:spcPct val="200000"/>
              </a:lnSpc>
              <a:spcBef>
                <a:spcPts val="150"/>
              </a:spcBef>
            </a:pPr>
            <a:r>
              <a:rPr lang="en-US" sz="2800" b="1"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425282"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a:t>
            </a:r>
            <a:r>
              <a:rPr lang="en-US" sz="2400" dirty="0" smtClean="0">
                <a:latin typeface="Arial" panose="020B0604020202020204" pitchFamily="34" charset="0"/>
                <a:cs typeface="Arial" panose="020B0604020202020204" pitchFamily="34" charset="0"/>
              </a:rPr>
              <a:t>in</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a:t>
            </a:r>
            <a:r>
              <a:rPr lang="en-US" sz="2400" dirty="0" smtClean="0">
                <a:latin typeface="Arial" panose="020B0604020202020204" pitchFamily="34" charset="0"/>
                <a:cs typeface="Arial" panose="020B0604020202020204" pitchFamily="34" charset="0"/>
              </a:rPr>
              <a:t>microbiome-induced </a:t>
            </a:r>
            <a:r>
              <a:rPr lang="en-US" sz="2400" dirty="0" smtClean="0">
                <a:latin typeface="Arial" panose="020B0604020202020204" pitchFamily="34" charset="0"/>
                <a:cs typeface="Arial" panose="020B0604020202020204" pitchFamily="34" charset="0"/>
              </a:rPr>
              <a:t>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t>
            </a:r>
            <a:r>
              <a:rPr lang="en-US" sz="2400" dirty="0" smtClean="0">
                <a:latin typeface="Arial" panose="020B0604020202020204" pitchFamily="34" charset="0"/>
                <a:cs typeface="Arial" panose="020B0604020202020204" pitchFamily="34" charset="0"/>
              </a:rPr>
              <a:t>approaches </a:t>
            </a:r>
            <a:r>
              <a:rPr lang="en-US" sz="2400" dirty="0" smtClean="0">
                <a:latin typeface="Arial" panose="020B0604020202020204" pitchFamily="34" charset="0"/>
                <a:cs typeface="Arial" panose="020B0604020202020204" pitchFamily="34" charset="0"/>
              </a:rPr>
              <a:t>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a:t>
            </a:r>
            <a:r>
              <a:rPr lang="en-US" sz="2400" dirty="0" smtClean="0">
                <a:latin typeface="Arial" panose="020B0604020202020204" pitchFamily="34" charset="0"/>
                <a:cs typeface="Arial" panose="020B0604020202020204" pitchFamily="34" charset="0"/>
              </a:rPr>
              <a:t>diseases </a:t>
            </a:r>
            <a:r>
              <a:rPr lang="en-US" sz="2400" dirty="0" smtClean="0">
                <a:latin typeface="Arial" panose="020B0604020202020204" pitchFamily="34" charset="0"/>
                <a:cs typeface="Arial" panose="020B0604020202020204" pitchFamily="34" charset="0"/>
              </a:rPr>
              <a:t>(Dr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1038531"/>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488857"/>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a:t>
            </a:r>
            <a:r>
              <a:rPr lang="en-US" sz="1600" dirty="0" smtClean="0">
                <a:latin typeface="Arial" panose="020B0604020202020204" pitchFamily="34" charset="0"/>
                <a:ea typeface="Adobe Heiti Std R" panose="020B0400000000000000" pitchFamily="34" charset="-128"/>
                <a:cs typeface="Arial" panose="020B0604020202020204" pitchFamily="34" charset="0"/>
              </a:rPr>
              <a:t>validated</a:t>
            </a:r>
            <a:r>
              <a:rPr lang="en-US" sz="1600" dirty="0" smtClean="0">
                <a:latin typeface="Arial" panose="020B0604020202020204" pitchFamily="34" charset="0"/>
                <a:ea typeface="Adobe Heiti Std R" panose="020B0400000000000000" pitchFamily="34" charset="-128"/>
                <a:cs typeface="Arial" panose="020B0604020202020204" pitchFamily="34" charset="0"/>
              </a:rPr>
              <a:t> </a:t>
            </a:r>
            <a:r>
              <a:rPr lang="en-US" sz="1600" dirty="0" smtClean="0">
                <a:latin typeface="Arial" panose="020B0604020202020204" pitchFamily="34" charset="0"/>
                <a:ea typeface="Adobe Heiti Std R" panose="020B0400000000000000" pitchFamily="34" charset="-128"/>
                <a:cs typeface="Arial" panose="020B0604020202020204" pitchFamily="34" charset="0"/>
              </a:rPr>
              <a:t>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954107"/>
          </a:xfrm>
          <a:prstGeom prst="rect">
            <a:avLst/>
          </a:prstGeom>
        </p:spPr>
        <p:txBody>
          <a:bodyPr wrap="square">
            <a:spAutoFit/>
          </a:bodyPr>
          <a:lstStyle/>
          <a:p>
            <a:pPr algn="ctr"/>
            <a:r>
              <a:rPr lang="en-US" sz="2800" dirty="0" smtClean="0">
                <a:latin typeface="Adobe Heiti Std R" panose="020B0400000000000000" pitchFamily="34" charset="-128"/>
                <a:ea typeface="Adobe Heiti Std R" panose="020B0400000000000000" pitchFamily="34" charset="-128"/>
              </a:rPr>
              <a:t>Mapping Genetic </a:t>
            </a:r>
            <a:r>
              <a:rPr lang="en-US" sz="2800" dirty="0">
                <a:latin typeface="Adobe Heiti Std R" panose="020B0400000000000000" pitchFamily="34" charset="-128"/>
                <a:ea typeface="Adobe Heiti Std R" panose="020B0400000000000000" pitchFamily="34" charset="-128"/>
              </a:rPr>
              <a:t>Variation in Epigenetic </a:t>
            </a:r>
            <a:r>
              <a:rPr lang="en-US" sz="2800" dirty="0" smtClean="0">
                <a:latin typeface="Adobe Heiti Std R" panose="020B0400000000000000" pitchFamily="34" charset="-128"/>
                <a:ea typeface="Adobe Heiti Std R" panose="020B0400000000000000" pitchFamily="34" charset="-128"/>
              </a:rPr>
              <a:t>Factors to potential specific cell types and diseases</a:t>
            </a:r>
            <a:endParaRPr lang="en-US" sz="2800" dirty="0"/>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t>
            </a:r>
            <a:r>
              <a:rPr lang="en-US" sz="2000" dirty="0" smtClean="0">
                <a:latin typeface="Arial" panose="020B0604020202020204" pitchFamily="34" charset="0"/>
                <a:cs typeface="Arial" panose="020B0604020202020204" pitchFamily="34" charset="0"/>
              </a:rPr>
              <a:t>algorithm</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a:t>
            </a:r>
            <a:r>
              <a:rPr lang="en-US" sz="2000" dirty="0" smtClean="0">
                <a:latin typeface="Arial" panose="020B0604020202020204" pitchFamily="34" charset="0"/>
                <a:cs typeface="Arial" panose="020B0604020202020204" pitchFamily="34" charset="0"/>
              </a:rPr>
              <a:t>System</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a:t>
            </a:r>
            <a:r>
              <a:rPr lang="en-US" sz="2000" b="1" dirty="0" smtClean="0">
                <a:latin typeface="Arial" panose="020B0604020202020204" pitchFamily="34" charset="0"/>
                <a:cs typeface="Arial" panose="020B0604020202020204" pitchFamily="34" charset="0"/>
              </a:rPr>
              <a:t>Pan-cancers</a:t>
            </a:r>
            <a:endParaRPr lang="en-US" sz="2000" dirty="0"/>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45" y="1040130"/>
            <a:ext cx="4340225" cy="2287270"/>
          </a:xfrm>
          <a:prstGeom prst="rect">
            <a:avLst/>
          </a:prstGeom>
          <a:noFill/>
          <a:ln>
            <a:solidFill>
              <a:srgbClr val="7030A0"/>
            </a:solidFill>
          </a:ln>
        </p:spPr>
      </p:pic>
      <p:pic>
        <p:nvPicPr>
          <p:cNvPr id="4" name="Picture 3"/>
          <p:cNvPicPr>
            <a:picLocks noChangeAspect="1"/>
          </p:cNvPicPr>
          <p:nvPr/>
        </p:nvPicPr>
        <p:blipFill>
          <a:blip r:embed="rId3"/>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4"/>
          <a:srcRect l="42264"/>
          <a:stretch/>
        </p:blipFill>
        <p:spPr>
          <a:xfrm>
            <a:off x="137145" y="3657600"/>
            <a:ext cx="2585070" cy="2031999"/>
          </a:xfrm>
          <a:prstGeom prst="rect">
            <a:avLst/>
          </a:prstGeom>
        </p:spPr>
      </p:pic>
      <p:pic>
        <p:nvPicPr>
          <p:cNvPr id="6" name="Picture 5"/>
          <p:cNvPicPr>
            <a:picLocks noChangeAspect="1"/>
          </p:cNvPicPr>
          <p:nvPr/>
        </p:nvPicPr>
        <p:blipFill>
          <a:blip r:embed="rId5"/>
          <a:stretch>
            <a:fillRect/>
          </a:stretch>
        </p:blipFill>
        <p:spPr>
          <a:xfrm>
            <a:off x="2722215" y="3737008"/>
            <a:ext cx="4438070" cy="2031999"/>
          </a:xfrm>
          <a:prstGeom prst="rect">
            <a:avLst/>
          </a:prstGeom>
        </p:spPr>
      </p:pic>
      <p:pic>
        <p:nvPicPr>
          <p:cNvPr id="7" name="Picture 6"/>
          <p:cNvPicPr>
            <a:picLocks noChangeAspect="1"/>
          </p:cNvPicPr>
          <p:nvPr/>
        </p:nvPicPr>
        <p:blipFill>
          <a:blip r:embed="rId6"/>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Human Brain </a:t>
            </a:r>
            <a:r>
              <a:rPr lang="en-US" sz="2000" b="1" dirty="0" smtClean="0">
                <a:latin typeface="Arial" panose="020B0604020202020204" pitchFamily="34" charset="0"/>
                <a:cs typeface="Arial" panose="020B0604020202020204" pitchFamily="34" charset="0"/>
              </a:rPr>
              <a:t>Cancers</a:t>
            </a:r>
            <a:endParaRPr lang="en-US" sz="2000" dirty="0"/>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101111"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Macro and Micro View of Human Diseases in 21 Century</a:t>
            </a:r>
            <a:endParaRPr lang="en-US" dirty="0"/>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smtClean="0">
                <a:solidFill>
                  <a:schemeClr val="tx2"/>
                </a:solidFill>
                <a:latin typeface="Adobe Gothic Std B" panose="020B0800000000000000" pitchFamily="34" charset="-128"/>
                <a:ea typeface="Adobe Gothic Std B" panose="020B0800000000000000" pitchFamily="34" charset="-128"/>
              </a:rPr>
              <a:t>Computational Frame for Disease Etiology and Pathology</a:t>
            </a:r>
            <a:endParaRPr lang="en-US" sz="2800" dirty="0"/>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dirty="0" smtClean="0">
                  <a:solidFill>
                    <a:srgbClr val="7030A0"/>
                  </a:solidFill>
                  <a:latin typeface="Arial Black" panose="020B0A04020102020204" pitchFamily="34" charset="0"/>
                  <a:cs typeface="Arial" panose="020B0604020202020204" pitchFamily="34" charset="0"/>
                </a:rPr>
                <a:t>Genetic risk factors</a:t>
              </a:r>
              <a:endParaRPr lang="en-US" sz="1600"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b="1" dirty="0">
                <a:solidFill>
                  <a:srgbClr val="7030A0"/>
                </a:solidFill>
              </a:rPr>
              <a:t>EHR</a:t>
            </a:r>
            <a:endParaRPr lang="en-US" sz="3200" b="1"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b="1" dirty="0" smtClean="0">
                <a:solidFill>
                  <a:srgbClr val="7030A0"/>
                </a:solidFill>
                <a:latin typeface="Arial" panose="020B0604020202020204" pitchFamily="34" charset="0"/>
                <a:cs typeface="Arial" panose="020B0604020202020204" pitchFamily="34" charset="0"/>
              </a:rPr>
              <a:t>ICD9</a:t>
            </a:r>
            <a:endParaRPr lang="en-US" sz="2400" b="1"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b="1" dirty="0" smtClean="0">
                <a:solidFill>
                  <a:srgbClr val="7030A0"/>
                </a:solidFill>
              </a:rPr>
              <a:t>Lab Test</a:t>
            </a:r>
            <a:endParaRPr lang="en-US" sz="2400" b="1"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Precision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Personalized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Hospital</a:t>
            </a:r>
            <a:endParaRPr lang="en-US" dirty="0"/>
          </a:p>
        </p:txBody>
      </p:sp>
      <p:sp>
        <p:nvSpPr>
          <p:cNvPr id="4" name="Rectangle 3"/>
          <p:cNvSpPr/>
          <p:nvPr/>
        </p:nvSpPr>
        <p:spPr>
          <a:xfrm>
            <a:off x="3175001" y="435653"/>
            <a:ext cx="6066084"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What is Precision Medicine?</a:t>
            </a:r>
            <a:endParaRPr lang="en-US" sz="3600" b="1" dirty="0">
              <a:solidFill>
                <a:schemeClr val="tx2"/>
              </a:solidFill>
              <a:latin typeface="Adobe Gothic Std B" panose="020B0800000000000000" pitchFamily="34" charset="-128"/>
              <a:ea typeface="Adobe Gothic Std B" panose="020B0800000000000000" pitchFamily="34" charset="-128"/>
            </a:endParaRPr>
          </a:p>
        </p:txBody>
      </p:sp>
      <p:grpSp>
        <p:nvGrpSpPr>
          <p:cNvPr id="6" name="Group 5"/>
          <p:cNvGrpSpPr/>
          <p:nvPr/>
        </p:nvGrpSpPr>
        <p:grpSpPr>
          <a:xfrm>
            <a:off x="140532" y="1689100"/>
            <a:ext cx="11678952" cy="4193504"/>
            <a:chOff x="140532" y="1689100"/>
            <a:chExt cx="11678952" cy="4193504"/>
          </a:xfrm>
        </p:grpSpPr>
        <p:sp>
          <p:nvSpPr>
            <p:cNvPr id="3" name="Rectangle 2"/>
            <p:cNvSpPr/>
            <p:nvPr/>
          </p:nvSpPr>
          <p:spPr>
            <a:xfrm>
              <a:off x="140532" y="5297829"/>
              <a:ext cx="10105652" cy="584775"/>
            </a:xfrm>
            <a:prstGeom prst="rect">
              <a:avLst/>
            </a:prstGeom>
          </p:spPr>
          <p:txBody>
            <a:bodyPr wrap="none">
              <a:spAutoFit/>
            </a:bodyPr>
            <a:lstStyle/>
            <a:p>
              <a:pPr algn="ctr"/>
              <a:r>
                <a:rPr lang="en-US" sz="3200" b="1" dirty="0">
                  <a:solidFill>
                    <a:schemeClr val="tx2"/>
                  </a:solidFill>
                  <a:latin typeface="Adobe Gothic Std B" panose="020B0800000000000000" pitchFamily="34" charset="-128"/>
                  <a:ea typeface="Adobe Gothic Std B" panose="020B0800000000000000" pitchFamily="34" charset="-128"/>
                </a:rPr>
                <a:t>Automatic Medicine </a:t>
              </a:r>
              <a:r>
                <a:rPr lang="en-US" sz="3200" b="1" dirty="0" smtClean="0">
                  <a:solidFill>
                    <a:schemeClr val="tx2"/>
                  </a:solidFill>
                  <a:latin typeface="Adobe Gothic Std B" panose="020B0800000000000000" pitchFamily="34" charset="-128"/>
                  <a:ea typeface="Adobe Gothic Std B" panose="020B0800000000000000" pitchFamily="34" charset="-128"/>
                </a:rPr>
                <a:t>Approach </a:t>
              </a:r>
              <a:r>
                <a:rPr lang="en-US" sz="3200" b="1" dirty="0">
                  <a:solidFill>
                    <a:schemeClr val="tx2"/>
                  </a:solidFill>
                  <a:latin typeface="Adobe Gothic Std B" panose="020B0800000000000000" pitchFamily="34" charset="-128"/>
                  <a:ea typeface="Adobe Gothic Std B" panose="020B0800000000000000" pitchFamily="34" charset="-128"/>
                </a:rPr>
                <a:t>to Support Physicians</a:t>
              </a:r>
              <a:endParaRPr lang="en-US" sz="3200" dirty="0"/>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84775"/>
          </a:xfrm>
          <a:prstGeom prst="rect">
            <a:avLst/>
          </a:prstGeom>
        </p:spPr>
        <p:txBody>
          <a:bodyPr wrap="square">
            <a:spAutoFit/>
          </a:bodyPr>
          <a:lstStyle/>
          <a:p>
            <a:pPr algn="ctr"/>
            <a:r>
              <a:rPr lang="en-US" sz="3200" b="1" dirty="0" smtClean="0">
                <a:solidFill>
                  <a:schemeClr val="tx2"/>
                </a:solidFill>
                <a:latin typeface="Adobe Gothic Std B" panose="020B0800000000000000" pitchFamily="34" charset="-128"/>
                <a:ea typeface="Adobe Gothic Std B" panose="020B0800000000000000" pitchFamily="34" charset="-128"/>
                <a:cs typeface="+mj-cs"/>
              </a:rPr>
              <a:t>How to achieve Precision Medicine? </a:t>
            </a:r>
            <a:endParaRPr lang="en-US" sz="2000" dirty="0"/>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1. Direct way: to understand each diseases with deep knowledge</a:t>
            </a:r>
            <a:endParaRPr lang="en-US" dirty="0"/>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2</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 indirect way:  it looks we are similar (Data Driven)</a:t>
              </a:r>
              <a:endParaRPr lang="en-US" dirty="0"/>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1925" y="303996"/>
            <a:ext cx="1195387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Individual, Tissue and Subtype Identification with Genomic Data </a:t>
            </a:r>
            <a:endParaRPr lang="en-US" dirty="0"/>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550 (7675): </a:t>
                </a:r>
                <a:r>
                  <a:rPr lang="en-US" sz="1200" b="1" dirty="0" smtClean="0">
                    <a:solidFill>
                      <a:srgbClr val="333333"/>
                    </a:solidFill>
                    <a:latin typeface="Helvetica Neue"/>
                  </a:rPr>
                  <a:t>204</a:t>
                </a:r>
                <a:endParaRPr lang="en-US" sz="1200" b="1" i="0" dirty="0">
                  <a:solidFill>
                    <a:srgbClr val="333333"/>
                  </a:solidFill>
                  <a:effectLst/>
                  <a:latin typeface="Helvetica Neue"/>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Helvetica Neue"/>
                  </a:rPr>
                  <a:t>Unpublished data, Guo, Schrodi, 2019</a:t>
                </a:r>
                <a:endParaRPr lang="en-US" sz="1200" b="1" i="0" dirty="0">
                  <a:solidFill>
                    <a:srgbClr val="333333"/>
                  </a:solidFill>
                  <a:effectLst/>
                  <a:latin typeface="Helvetica Neue"/>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CoreExome</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Beadchip</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Genome-wide RNA-</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Seq</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data</a:t>
            </a:r>
            <a:endParaRPr lang="en-US" sz="1100" dirty="0"/>
          </a:p>
        </p:txBody>
      </p:sp>
      <p:pic>
        <p:nvPicPr>
          <p:cNvPr id="16" name="Picture 15"/>
          <p:cNvPicPr>
            <a:picLocks noChangeAspect="1"/>
          </p:cNvPicPr>
          <p:nvPr/>
        </p:nvPicPr>
        <p:blipFill>
          <a:blip r:embed="rId6"/>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a:t>
            </a:r>
            <a:r>
              <a:rPr lang="en-US" sz="1200" b="1" dirty="0" smtClean="0">
                <a:solidFill>
                  <a:srgbClr val="333333"/>
                </a:solidFill>
                <a:latin typeface="Helvetica Neue"/>
              </a:rPr>
              <a:t>547 (7663): 314</a:t>
            </a:r>
            <a:endParaRPr lang="en-US" sz="1200" b="1" i="0" dirty="0">
              <a:solidFill>
                <a:srgbClr val="333333"/>
              </a:solidFill>
              <a:effectLst/>
              <a:latin typeface="Helvetica Neue"/>
            </a:endParaRPr>
          </a:p>
        </p:txBody>
      </p:sp>
      <p:sp>
        <p:nvSpPr>
          <p:cNvPr id="21" name="Rectangle 20"/>
          <p:cNvSpPr/>
          <p:nvPr/>
        </p:nvSpPr>
        <p:spPr>
          <a:xfrm>
            <a:off x="7407925" y="1226895"/>
            <a:ext cx="4097597" cy="369332"/>
          </a:xfrm>
          <a:prstGeom prst="rect">
            <a:avLst/>
          </a:prstGeom>
        </p:spPr>
        <p:txBody>
          <a:bodyPr wrap="none">
            <a:spAutoFit/>
          </a:bodyPr>
          <a:lstStyle/>
          <a:p>
            <a:pPr algn="ctr"/>
            <a:r>
              <a:rPr lang="en-US" b="1" dirty="0">
                <a:solidFill>
                  <a:schemeClr val="tx2"/>
                </a:solidFill>
                <a:latin typeface="Adobe Gothic Std B" panose="020B0800000000000000" pitchFamily="34" charset="-128"/>
                <a:ea typeface="Adobe Gothic Std B" panose="020B0800000000000000" pitchFamily="34" charset="-128"/>
              </a:rPr>
              <a:t>Genome-wide </a:t>
            </a:r>
            <a:r>
              <a:rPr lang="en-US" b="1" dirty="0" smtClean="0">
                <a:solidFill>
                  <a:schemeClr val="tx2"/>
                </a:solidFill>
                <a:latin typeface="Adobe Gothic Std B" panose="020B0800000000000000" pitchFamily="34" charset="-128"/>
                <a:ea typeface="Adobe Gothic Std B" panose="020B0800000000000000" pitchFamily="34" charset="-128"/>
              </a:rPr>
              <a:t>DNA methylation </a:t>
            </a:r>
            <a:r>
              <a:rPr lang="en-US" b="1" dirty="0">
                <a:solidFill>
                  <a:schemeClr val="tx2"/>
                </a:solidFill>
                <a:latin typeface="Adobe Gothic Std B" panose="020B0800000000000000" pitchFamily="34" charset="-128"/>
                <a:ea typeface="Adobe Gothic Std B" panose="020B0800000000000000" pitchFamily="34" charset="-128"/>
              </a:rPr>
              <a:t>data</a:t>
            </a:r>
            <a:endParaRPr lang="en-US" sz="1200" dirty="0"/>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369332"/>
          </a:xfrm>
          <a:prstGeom prst="rect">
            <a:avLst/>
          </a:prstGeom>
        </p:spPr>
        <p:txBody>
          <a:bodyPr wrap="square">
            <a:spAutoFit/>
          </a:bodyPr>
          <a:lstStyle/>
          <a:p>
            <a:pPr algn="ctr"/>
            <a:r>
              <a:rPr lang="en-US" b="1" dirty="0" smtClean="0">
                <a:solidFill>
                  <a:srgbClr val="92D050"/>
                </a:solidFill>
              </a:rPr>
              <a:t>Asian</a:t>
            </a:r>
            <a:endParaRPr lang="en-US" b="1" dirty="0">
              <a:solidFill>
                <a:srgbClr val="92D050"/>
              </a:solidFill>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rPr>
              <a:t>African</a:t>
            </a:r>
            <a:endParaRPr lang="en-US" b="1" dirty="0">
              <a:solidFill>
                <a:srgbClr val="FF0000"/>
              </a:solidFill>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rPr>
                <a:t>European</a:t>
              </a:r>
              <a:endParaRPr lang="en-US" b="1" dirty="0">
                <a:solidFill>
                  <a:srgbClr val="FFC000"/>
                </a:solidFill>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rPr>
                <a:t>Brain</a:t>
              </a:r>
              <a:endParaRPr lang="en-US" b="1" dirty="0">
                <a:solidFill>
                  <a:srgbClr val="FFC000"/>
                </a:solidFill>
              </a:endParaRPr>
            </a:p>
          </p:txBody>
        </p:sp>
      </p:grpSp>
      <p:sp>
        <p:nvSpPr>
          <p:cNvPr id="41" name="Rectangle 40"/>
          <p:cNvSpPr/>
          <p:nvPr/>
        </p:nvSpPr>
        <p:spPr>
          <a:xfrm>
            <a:off x="10000545" y="3527503"/>
            <a:ext cx="1353255" cy="338554"/>
          </a:xfrm>
          <a:prstGeom prst="rect">
            <a:avLst/>
          </a:prstGeom>
        </p:spPr>
        <p:txBody>
          <a:bodyPr wrap="none">
            <a:spAutoFit/>
          </a:bodyPr>
          <a:lstStyle/>
          <a:p>
            <a:pPr algn="ctr"/>
            <a:r>
              <a:rPr lang="en-US" sz="1600" b="1" dirty="0" smtClean="0">
                <a:solidFill>
                  <a:srgbClr val="7030A0"/>
                </a:solidFill>
                <a:latin typeface="Adobe Gothic Std B" panose="020B0800000000000000" pitchFamily="34" charset="-128"/>
                <a:ea typeface="Adobe Gothic Std B" panose="020B0800000000000000" pitchFamily="34" charset="-128"/>
              </a:rPr>
              <a:t>Brain cancer</a:t>
            </a:r>
            <a:endParaRPr lang="en-US" sz="1100" dirty="0">
              <a:solidFill>
                <a:srgbClr val="7030A0"/>
              </a:solidFill>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9867</TotalTime>
  <Words>4688</Words>
  <Application>Microsoft Office PowerPoint</Application>
  <PresentationFormat>Widescreen</PresentationFormat>
  <Paragraphs>541</Paragraphs>
  <Slides>39</Slides>
  <Notes>32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39</vt:i4>
      </vt:variant>
    </vt:vector>
  </HeadingPairs>
  <TitlesOfParts>
    <vt:vector size="61" baseType="lpstr">
      <vt:lpstr>SimSun</vt:lpstr>
      <vt:lpstr>Adobe Fan Heiti Std B</vt:lpstr>
      <vt:lpstr>Adobe Gothic Std B</vt:lpstr>
      <vt:lpstr>Adobe Heiti Std R</vt:lpstr>
      <vt:lpstr>Arial</vt:lpstr>
      <vt:lpstr>Arial Black</vt:lpstr>
      <vt:lpstr>Calibri</vt:lpstr>
      <vt:lpstr>Calibri Light</vt:lpstr>
      <vt:lpstr>Cambria</vt:lpstr>
      <vt:lpstr>Cambria Math</vt:lpstr>
      <vt:lpstr>等线</vt:lpstr>
      <vt:lpstr>DiverdaSansCom-Bold</vt:lpstr>
      <vt:lpstr>Helvetica</vt:lpstr>
      <vt:lpstr>Helvetica Neue</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Schrodi, Steven J PHD</cp:lastModifiedBy>
  <cp:revision>1082</cp:revision>
  <dcterms:created xsi:type="dcterms:W3CDTF">2019-04-18T04:27:02Z</dcterms:created>
  <dcterms:modified xsi:type="dcterms:W3CDTF">2019-05-15T14:58:50Z</dcterms:modified>
</cp:coreProperties>
</file>